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1.xml" ContentType="application/vnd.openxmlformats-officedocument.drawingml.chartshapes+xml"/>
  <Override PartName="/ppt/charts/chart11.xml" ContentType="application/vnd.openxmlformats-officedocument.drawingml.chart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2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fcunet.org\share\Research\Database\Operating%20Expense\OpExp%20Report%20-%202016q2.xlsm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nafcunet.org\share\Research\Database\Operating%20Expense\OpExp%20Report%20-%202016q2.xlsm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nafcunet.org\share\Research\Database\Operating%20Expense\OpExp%20Report%20-%202016q2.xlsm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fcunet.org\share\Research\Database\Operating%20Expense\OpExp%20Report%20-%202016q2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fcunet.org\share\Research\Database\Operating%20Expense\OpExp%20Report%20-%202016q2.xlsm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fcunet.org\share\Research\Database\Operating%20Expense\OpExp%20Report%20-%202016q2.xlsm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fcunet.org\share\Research\Database\Operating%20Expense\OpExp%20Report%20-%202016q2.xlsm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fcunet.org\share\Research\Database\Operating%20Expense\OpExp%20Report%20-%202016q2.xlsm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fcunet.org\share\Research\Database\Operating%20Expense\OpExp%20Report%20-%202016q2.xlsm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fcunet.org\share\Research\Database\Operating%20Expense\OpExp%20Report%20-%202016q2.xlsm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fcunet.org\share\Research\Database\Operating%20Expense\OpExp%20Report%20-%202016q2.xlsm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fcunet.org\share\Research\Database\Operating%20Expense\OpExp%20Report%20-%202016q2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Total</a:t>
            </a:r>
            <a:r>
              <a:rPr lang="en-US" sz="2400" baseline="0"/>
              <a:t> Operating Exp.</a:t>
            </a:r>
            <a:endParaRPr lang="en-US" sz="24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475589104112202"/>
          <c:y val="0.13086541265675125"/>
          <c:w val="0.87408989145746352"/>
          <c:h val="0.6346537325770260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Summary!$A$15</c:f>
              <c:strCache>
                <c:ptCount val="1"/>
                <c:pt idx="0">
                  <c:v>Total Operating Expenses</c:v>
                </c:pt>
              </c:strCache>
            </c:strRef>
          </c:tx>
          <c:spPr>
            <a:solidFill>
              <a:srgbClr val="003767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rgbClr val="00A64A"/>
              </a:solidFill>
            </c:spPr>
          </c:dPt>
          <c:dPt>
            <c:idx val="10"/>
            <c:invertIfNegative val="0"/>
            <c:bubble3D val="0"/>
            <c:spPr>
              <a:solidFill>
                <a:srgbClr val="CC3300"/>
              </a:solidFill>
            </c:spPr>
          </c:dPt>
          <c:dPt>
            <c:idx val="11"/>
            <c:invertIfNegative val="0"/>
            <c:bubble3D val="0"/>
          </c:dPt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Summary!$B$4:$L$4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  <c:pt idx="9">
                  <c:v>Asset Peer</c:v>
                </c:pt>
                <c:pt idx="10">
                  <c:v>State &amp; Asset</c:v>
                </c:pt>
              </c:strCache>
            </c:strRef>
          </c:cat>
          <c:val>
            <c:numRef>
              <c:f>Summary!$B$15:$L$15</c:f>
              <c:numCache>
                <c:formatCode>0.00</c:formatCode>
                <c:ptCount val="11"/>
                <c:pt idx="0">
                  <c:v>3.358355</c:v>
                </c:pt>
                <c:pt idx="1">
                  <c:v>3.0370667908000009</c:v>
                </c:pt>
                <c:pt idx="2">
                  <c:v>2.8460258441000001</c:v>
                </c:pt>
                <c:pt idx="3">
                  <c:v>2.9192500037000002</c:v>
                </c:pt>
                <c:pt idx="4">
                  <c:v>2.7801507750000001</c:v>
                </c:pt>
                <c:pt idx="5">
                  <c:v>2.7625252900000006</c:v>
                </c:pt>
                <c:pt idx="6">
                  <c:v>2.7828700014999996</c:v>
                </c:pt>
                <c:pt idx="7">
                  <c:v>2.7810283983999997</c:v>
                </c:pt>
                <c:pt idx="8">
                  <c:v>2.8920593388000002</c:v>
                </c:pt>
                <c:pt idx="9">
                  <c:v>3.6840467107000001</c:v>
                </c:pt>
                <c:pt idx="10">
                  <c:v>3.6894030555000001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9115776"/>
        <c:axId val="269532544"/>
      </c:barChart>
      <c:catAx>
        <c:axId val="269115776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-2700000" vert="horz"/>
          <a:lstStyle/>
          <a:p>
            <a:pPr>
              <a:defRPr sz="1100"/>
            </a:pPr>
            <a:endParaRPr lang="en-US"/>
          </a:p>
        </c:txPr>
        <c:crossAx val="269532544"/>
        <c:crosses val="autoZero"/>
        <c:auto val="1"/>
        <c:lblAlgn val="ctr"/>
        <c:lblOffset val="100"/>
        <c:noMultiLvlLbl val="0"/>
      </c:catAx>
      <c:valAx>
        <c:axId val="26953254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Over Avg. Assets</a:t>
                </a:r>
                <a:r>
                  <a:rPr lang="en-US" sz="1200" baseline="0"/>
                  <a:t> (in bp)</a:t>
                </a:r>
                <a:endParaRPr lang="en-US" sz="1200"/>
              </a:p>
            </c:rich>
          </c:tx>
          <c:layout>
            <c:manualLayout>
              <c:xMode val="edge"/>
              <c:yMode val="edge"/>
              <c:x val="1.4685298163116482E-3"/>
              <c:y val="0.27627053562749099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2691157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aseline="0"/>
              <a:t>Rank within Asset Class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724888112390207E-2"/>
          <c:y val="0.21196692913385826"/>
          <c:w val="0.89042736679191692"/>
          <c:h val="0.53846955380577433"/>
        </c:manualLayout>
      </c:layout>
      <c:lineChart>
        <c:grouping val="standard"/>
        <c:varyColors val="0"/>
        <c:ser>
          <c:idx val="0"/>
          <c:order val="0"/>
          <c:tx>
            <c:strRef>
              <c:f>Summary!$A$18</c:f>
              <c:strCache>
                <c:ptCount val="1"/>
                <c:pt idx="0">
                  <c:v>Total Employee Compensation &amp; Benefits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'For Charts'!$B$1:$J$1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</c:strCache>
            </c:strRef>
          </c:cat>
          <c:val>
            <c:numRef>
              <c:f>Summary!$B$18:$J$18</c:f>
              <c:numCache>
                <c:formatCode>0</c:formatCode>
                <c:ptCount val="9"/>
                <c:pt idx="0">
                  <c:v>80</c:v>
                </c:pt>
                <c:pt idx="1">
                  <c:v>81</c:v>
                </c:pt>
                <c:pt idx="2">
                  <c:v>83</c:v>
                </c:pt>
                <c:pt idx="3">
                  <c:v>86</c:v>
                </c:pt>
                <c:pt idx="4">
                  <c:v>81</c:v>
                </c:pt>
                <c:pt idx="5">
                  <c:v>81</c:v>
                </c:pt>
                <c:pt idx="6">
                  <c:v>78</c:v>
                </c:pt>
                <c:pt idx="7">
                  <c:v>80</c:v>
                </c:pt>
                <c:pt idx="8">
                  <c:v>80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Summary!$A$20</c:f>
              <c:strCache>
                <c:ptCount val="1"/>
                <c:pt idx="0">
                  <c:v>Office Occupancy Expense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'For Charts'!$B$1:$J$1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</c:strCache>
            </c:strRef>
          </c:cat>
          <c:val>
            <c:numRef>
              <c:f>Summary!$B$20:$J$20</c:f>
              <c:numCache>
                <c:formatCode>0</c:formatCode>
                <c:ptCount val="9"/>
                <c:pt idx="0">
                  <c:v>56.999999999999993</c:v>
                </c:pt>
                <c:pt idx="1">
                  <c:v>66</c:v>
                </c:pt>
                <c:pt idx="2">
                  <c:v>63</c:v>
                </c:pt>
                <c:pt idx="3">
                  <c:v>37</c:v>
                </c:pt>
                <c:pt idx="4">
                  <c:v>49</c:v>
                </c:pt>
                <c:pt idx="5">
                  <c:v>57.999999999999993</c:v>
                </c:pt>
                <c:pt idx="6">
                  <c:v>68</c:v>
                </c:pt>
                <c:pt idx="7">
                  <c:v>59</c:v>
                </c:pt>
                <c:pt idx="8">
                  <c:v>62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Summary!$A$21</c:f>
              <c:strCache>
                <c:ptCount val="1"/>
                <c:pt idx="0">
                  <c:v>Office Operations Expense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strRef>
              <c:f>'For Charts'!$B$1:$J$1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</c:strCache>
            </c:strRef>
          </c:cat>
          <c:val>
            <c:numRef>
              <c:f>Summary!$B$21:$J$21</c:f>
              <c:numCache>
                <c:formatCode>0</c:formatCode>
                <c:ptCount val="9"/>
                <c:pt idx="0">
                  <c:v>42</c:v>
                </c:pt>
                <c:pt idx="1">
                  <c:v>47</c:v>
                </c:pt>
                <c:pt idx="2">
                  <c:v>50</c:v>
                </c:pt>
                <c:pt idx="3">
                  <c:v>47</c:v>
                </c:pt>
                <c:pt idx="4">
                  <c:v>61</c:v>
                </c:pt>
                <c:pt idx="5">
                  <c:v>60</c:v>
                </c:pt>
                <c:pt idx="6">
                  <c:v>62</c:v>
                </c:pt>
                <c:pt idx="7">
                  <c:v>56.000000000000007</c:v>
                </c:pt>
                <c:pt idx="8">
                  <c:v>44</c:v>
                </c:pt>
              </c:numCache>
            </c:numRef>
          </c:val>
          <c:smooth val="0"/>
        </c:ser>
        <c:ser>
          <c:idx val="11"/>
          <c:order val="3"/>
          <c:tx>
            <c:strRef>
              <c:f>Summary!$A$23</c:f>
              <c:strCache>
                <c:ptCount val="1"/>
                <c:pt idx="0">
                  <c:v>Loan Servicing Expense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cat>
            <c:strRef>
              <c:f>'For Charts'!$B$1:$J$1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</c:strCache>
            </c:strRef>
          </c:cat>
          <c:val>
            <c:numRef>
              <c:f>Summary!$B$23:$J$23</c:f>
              <c:numCache>
                <c:formatCode>0</c:formatCode>
                <c:ptCount val="9"/>
                <c:pt idx="0">
                  <c:v>65</c:v>
                </c:pt>
                <c:pt idx="1">
                  <c:v>69</c:v>
                </c:pt>
                <c:pt idx="2">
                  <c:v>69</c:v>
                </c:pt>
                <c:pt idx="3">
                  <c:v>72</c:v>
                </c:pt>
                <c:pt idx="4">
                  <c:v>73</c:v>
                </c:pt>
                <c:pt idx="5">
                  <c:v>71</c:v>
                </c:pt>
                <c:pt idx="6">
                  <c:v>65</c:v>
                </c:pt>
                <c:pt idx="7">
                  <c:v>61</c:v>
                </c:pt>
                <c:pt idx="8">
                  <c:v>61</c:v>
                </c:pt>
              </c:numCache>
            </c:numRef>
          </c:val>
          <c:smooth val="0"/>
        </c:ser>
        <c:ser>
          <c:idx val="10"/>
          <c:order val="4"/>
          <c:tx>
            <c:strRef>
              <c:f>Summary!$A$24</c:f>
              <c:strCache>
                <c:ptCount val="1"/>
                <c:pt idx="0">
                  <c:v>Professional &amp; Outside Services</c:v>
                </c:pt>
              </c:strCache>
            </c:strRef>
          </c:tx>
          <c:spPr>
            <a:ln>
              <a:solidFill>
                <a:schemeClr val="accent5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'For Charts'!$B$1:$J$1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</c:strCache>
            </c:strRef>
          </c:cat>
          <c:val>
            <c:numRef>
              <c:f>Summary!$B$24:$J$24</c:f>
              <c:numCache>
                <c:formatCode>0</c:formatCode>
                <c:ptCount val="9"/>
                <c:pt idx="0">
                  <c:v>43</c:v>
                </c:pt>
                <c:pt idx="1">
                  <c:v>45</c:v>
                </c:pt>
                <c:pt idx="2">
                  <c:v>46</c:v>
                </c:pt>
                <c:pt idx="3">
                  <c:v>46</c:v>
                </c:pt>
                <c:pt idx="4">
                  <c:v>49</c:v>
                </c:pt>
                <c:pt idx="5">
                  <c:v>51</c:v>
                </c:pt>
                <c:pt idx="6">
                  <c:v>52</c:v>
                </c:pt>
                <c:pt idx="7">
                  <c:v>55.000000000000007</c:v>
                </c:pt>
                <c:pt idx="8">
                  <c:v>55.000000000000007</c:v>
                </c:pt>
              </c:numCache>
            </c:numRef>
          </c:val>
          <c:smooth val="0"/>
        </c:ser>
        <c:ser>
          <c:idx val="9"/>
          <c:order val="5"/>
          <c:tx>
            <c:strRef>
              <c:f>'For Charts'!$A$4</c:f>
              <c:strCache>
                <c:ptCount val="1"/>
                <c:pt idx="0">
                  <c:v>Other Operating Expenses*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'For Charts'!$B$1:$J$1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</c:strCache>
            </c:strRef>
          </c:cat>
          <c:val>
            <c:numRef>
              <c:f>'For Charts'!$B$4:$J$4</c:f>
              <c:numCache>
                <c:formatCode>0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8"/>
          <c:order val="6"/>
          <c:tx>
            <c:strRef>
              <c:f>Summary!$A$28</c:f>
              <c:strCache>
                <c:ptCount val="1"/>
                <c:pt idx="0">
                  <c:v>Total Operating Expenses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ymbol val="none"/>
          </c:marker>
          <c:dLbls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'For Charts'!$B$1:$J$1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</c:strCache>
            </c:strRef>
          </c:cat>
          <c:val>
            <c:numRef>
              <c:f>Summary!$B$28:$J$28</c:f>
              <c:numCache>
                <c:formatCode>0</c:formatCode>
                <c:ptCount val="9"/>
                <c:pt idx="0">
                  <c:v>69</c:v>
                </c:pt>
                <c:pt idx="1">
                  <c:v>75</c:v>
                </c:pt>
                <c:pt idx="2">
                  <c:v>78</c:v>
                </c:pt>
                <c:pt idx="3">
                  <c:v>75</c:v>
                </c:pt>
                <c:pt idx="4">
                  <c:v>77</c:v>
                </c:pt>
                <c:pt idx="5">
                  <c:v>80</c:v>
                </c:pt>
                <c:pt idx="6">
                  <c:v>79</c:v>
                </c:pt>
                <c:pt idx="7">
                  <c:v>79</c:v>
                </c:pt>
                <c:pt idx="8">
                  <c:v>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614080"/>
        <c:axId val="53615616"/>
      </c:lineChart>
      <c:catAx>
        <c:axId val="53614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53615616"/>
        <c:crosses val="autoZero"/>
        <c:auto val="1"/>
        <c:lblAlgn val="ctr"/>
        <c:lblOffset val="100"/>
        <c:noMultiLvlLbl val="0"/>
      </c:catAx>
      <c:valAx>
        <c:axId val="53615616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200"/>
                  <a:t>Percentile Rank</a:t>
                </a:r>
              </a:p>
            </c:rich>
          </c:tx>
          <c:layout>
            <c:manualLayout>
              <c:xMode val="edge"/>
              <c:yMode val="edge"/>
              <c:x val="8.5408114730181823E-4"/>
              <c:y val="0.37374015748031497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53614080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0.10926884139482565"/>
          <c:y val="0.83263490813648289"/>
          <c:w val="0.84194238709445335"/>
          <c:h val="0.16736509186351706"/>
        </c:manualLayout>
      </c:layout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aseline="0"/>
              <a:t>Rank within State &amp; Asset Class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724888112390207E-2"/>
          <c:y val="0.22530026246719159"/>
          <c:w val="0.89042736679191692"/>
          <c:h val="0.52513622047244102"/>
        </c:manualLayout>
      </c:layout>
      <c:lineChart>
        <c:grouping val="standard"/>
        <c:varyColors val="0"/>
        <c:ser>
          <c:idx val="0"/>
          <c:order val="0"/>
          <c:tx>
            <c:strRef>
              <c:f>Summary!$A$31</c:f>
              <c:strCache>
                <c:ptCount val="1"/>
                <c:pt idx="0">
                  <c:v>Total Employee Compensation &amp; Benefits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Summary!$B$30:$J$30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</c:strCache>
            </c:strRef>
          </c:cat>
          <c:val>
            <c:numRef>
              <c:f>Summary!$B$31:$J$31</c:f>
              <c:numCache>
                <c:formatCode>0</c:formatCode>
                <c:ptCount val="9"/>
                <c:pt idx="0">
                  <c:v>91</c:v>
                </c:pt>
                <c:pt idx="1">
                  <c:v>83</c:v>
                </c:pt>
                <c:pt idx="2">
                  <c:v>84</c:v>
                </c:pt>
                <c:pt idx="3">
                  <c:v>81</c:v>
                </c:pt>
                <c:pt idx="4">
                  <c:v>75</c:v>
                </c:pt>
                <c:pt idx="5">
                  <c:v>81</c:v>
                </c:pt>
                <c:pt idx="6">
                  <c:v>76</c:v>
                </c:pt>
                <c:pt idx="7">
                  <c:v>78</c:v>
                </c:pt>
                <c:pt idx="8">
                  <c:v>76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Summary!$A$33</c:f>
              <c:strCache>
                <c:ptCount val="1"/>
                <c:pt idx="0">
                  <c:v>Office Occupancy Expense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Summary!$B$30:$J$30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</c:strCache>
            </c:strRef>
          </c:cat>
          <c:val>
            <c:numRef>
              <c:f>Summary!$B$33:$J$33</c:f>
              <c:numCache>
                <c:formatCode>0</c:formatCode>
                <c:ptCount val="9"/>
                <c:pt idx="0">
                  <c:v>53</c:v>
                </c:pt>
                <c:pt idx="1">
                  <c:v>90</c:v>
                </c:pt>
                <c:pt idx="2">
                  <c:v>78</c:v>
                </c:pt>
                <c:pt idx="3">
                  <c:v>44</c:v>
                </c:pt>
                <c:pt idx="4">
                  <c:v>69</c:v>
                </c:pt>
                <c:pt idx="5">
                  <c:v>75</c:v>
                </c:pt>
                <c:pt idx="6">
                  <c:v>82</c:v>
                </c:pt>
                <c:pt idx="7">
                  <c:v>72</c:v>
                </c:pt>
                <c:pt idx="8">
                  <c:v>76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Summary!$A$34</c:f>
              <c:strCache>
                <c:ptCount val="1"/>
                <c:pt idx="0">
                  <c:v>Office Operations Expense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Summary!$B$30:$J$30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</c:strCache>
            </c:strRef>
          </c:cat>
          <c:val>
            <c:numRef>
              <c:f>Summary!$B$34:$J$34</c:f>
              <c:numCache>
                <c:formatCode>0</c:formatCode>
                <c:ptCount val="9"/>
                <c:pt idx="0">
                  <c:v>47</c:v>
                </c:pt>
                <c:pt idx="1">
                  <c:v>63</c:v>
                </c:pt>
                <c:pt idx="2">
                  <c:v>59</c:v>
                </c:pt>
                <c:pt idx="3">
                  <c:v>56.000000000000007</c:v>
                </c:pt>
                <c:pt idx="4">
                  <c:v>75</c:v>
                </c:pt>
                <c:pt idx="5">
                  <c:v>75</c:v>
                </c:pt>
                <c:pt idx="6">
                  <c:v>76</c:v>
                </c:pt>
                <c:pt idx="7">
                  <c:v>72</c:v>
                </c:pt>
                <c:pt idx="8">
                  <c:v>59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Summary!$A$36</c:f>
              <c:strCache>
                <c:ptCount val="1"/>
                <c:pt idx="0">
                  <c:v>Loan Servicing Expense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cat>
            <c:strRef>
              <c:f>Summary!$B$30:$J$30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</c:strCache>
            </c:strRef>
          </c:cat>
          <c:val>
            <c:numRef>
              <c:f>Summary!$B$36:$J$36</c:f>
              <c:numCache>
                <c:formatCode>0</c:formatCode>
                <c:ptCount val="9"/>
                <c:pt idx="0">
                  <c:v>53</c:v>
                </c:pt>
                <c:pt idx="1">
                  <c:v>70</c:v>
                </c:pt>
                <c:pt idx="2">
                  <c:v>72</c:v>
                </c:pt>
                <c:pt idx="3">
                  <c:v>69</c:v>
                </c:pt>
                <c:pt idx="4">
                  <c:v>75</c:v>
                </c:pt>
                <c:pt idx="5">
                  <c:v>81</c:v>
                </c:pt>
                <c:pt idx="6">
                  <c:v>76</c:v>
                </c:pt>
                <c:pt idx="7">
                  <c:v>72</c:v>
                </c:pt>
                <c:pt idx="8">
                  <c:v>76</c:v>
                </c:pt>
              </c:numCache>
            </c:numRef>
          </c:val>
          <c:smooth val="0"/>
        </c:ser>
        <c:ser>
          <c:idx val="6"/>
          <c:order val="4"/>
          <c:tx>
            <c:strRef>
              <c:f>Summary!$A$37</c:f>
              <c:strCache>
                <c:ptCount val="1"/>
                <c:pt idx="0">
                  <c:v>Professional &amp; Outside Services</c:v>
                </c:pt>
              </c:strCache>
            </c:strRef>
          </c:tx>
          <c:spPr>
            <a:ln>
              <a:solidFill>
                <a:schemeClr val="accent5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Summary!$B$30:$J$30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</c:strCache>
            </c:strRef>
          </c:cat>
          <c:val>
            <c:numRef>
              <c:f>Summary!$B$37:$J$37</c:f>
              <c:numCache>
                <c:formatCode>0</c:formatCode>
                <c:ptCount val="9"/>
                <c:pt idx="0">
                  <c:v>41</c:v>
                </c:pt>
                <c:pt idx="1">
                  <c:v>43</c:v>
                </c:pt>
                <c:pt idx="2">
                  <c:v>47</c:v>
                </c:pt>
                <c:pt idx="3">
                  <c:v>44</c:v>
                </c:pt>
                <c:pt idx="4">
                  <c:v>44</c:v>
                </c:pt>
                <c:pt idx="5">
                  <c:v>44</c:v>
                </c:pt>
                <c:pt idx="6">
                  <c:v>47</c:v>
                </c:pt>
                <c:pt idx="7">
                  <c:v>44</c:v>
                </c:pt>
                <c:pt idx="8">
                  <c:v>41</c:v>
                </c:pt>
              </c:numCache>
            </c:numRef>
          </c:val>
          <c:smooth val="0"/>
        </c:ser>
        <c:ser>
          <c:idx val="11"/>
          <c:order val="5"/>
          <c:tx>
            <c:strRef>
              <c:f>'For Charts'!$A$5</c:f>
              <c:strCache>
                <c:ptCount val="1"/>
                <c:pt idx="0">
                  <c:v>Other Operating Expenses*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Summary!$B$30:$J$30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</c:strCache>
            </c:strRef>
          </c:cat>
          <c:val>
            <c:numRef>
              <c:f>'For Charts'!$B$5:$J$5</c:f>
              <c:numCache>
                <c:formatCode>0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10"/>
          <c:order val="6"/>
          <c:tx>
            <c:strRef>
              <c:f>Summary!$A$41</c:f>
              <c:strCache>
                <c:ptCount val="1"/>
                <c:pt idx="0">
                  <c:v>Total Operating Expenses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ymbol val="none"/>
          </c:marker>
          <c:dLbls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Summary!$B$30:$J$30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</c:strCache>
            </c:strRef>
          </c:cat>
          <c:val>
            <c:numRef>
              <c:f>Summary!$B$41:$J$41</c:f>
              <c:numCache>
                <c:formatCode>0</c:formatCode>
                <c:ptCount val="9"/>
                <c:pt idx="0">
                  <c:v>72</c:v>
                </c:pt>
                <c:pt idx="1">
                  <c:v>83</c:v>
                </c:pt>
                <c:pt idx="2">
                  <c:v>84</c:v>
                </c:pt>
                <c:pt idx="3">
                  <c:v>75</c:v>
                </c:pt>
                <c:pt idx="4">
                  <c:v>75</c:v>
                </c:pt>
                <c:pt idx="5">
                  <c:v>81</c:v>
                </c:pt>
                <c:pt idx="6">
                  <c:v>76</c:v>
                </c:pt>
                <c:pt idx="7">
                  <c:v>78</c:v>
                </c:pt>
                <c:pt idx="8">
                  <c:v>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840896"/>
        <c:axId val="53852032"/>
      </c:lineChart>
      <c:catAx>
        <c:axId val="538408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53852032"/>
        <c:crosses val="autoZero"/>
        <c:auto val="1"/>
        <c:lblAlgn val="ctr"/>
        <c:lblOffset val="100"/>
        <c:noMultiLvlLbl val="0"/>
      </c:catAx>
      <c:valAx>
        <c:axId val="53852032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200"/>
                  <a:t>Percentile Rank</a:t>
                </a:r>
              </a:p>
            </c:rich>
          </c:tx>
          <c:layout>
            <c:manualLayout>
              <c:xMode val="edge"/>
              <c:yMode val="edge"/>
              <c:x val="8.5408114730181823E-4"/>
              <c:y val="0.35374015748031495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53840896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0.10926884139482565"/>
          <c:y val="0.8359682414698163"/>
          <c:w val="0.83788142469432869"/>
          <c:h val="0.16403175853018373"/>
        </c:manualLayout>
      </c:layout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aseline="0"/>
              <a:t>Contributions to Total Operating  Exp.</a:t>
            </a:r>
            <a:endParaRPr lang="en-US" sz="24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73805933832739E-2"/>
          <c:y val="0.14188465500565428"/>
          <c:w val="0.8802956545325451"/>
          <c:h val="0.63505704622653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Summary!$A$5</c:f>
              <c:strCache>
                <c:ptCount val="1"/>
                <c:pt idx="0">
                  <c:v>Total Employee Compensation &amp; Benefits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</c:spPr>
          <c:invertIfNegative val="0"/>
          <c:cat>
            <c:strRef>
              <c:f>'For Charts'!$B$7:$F$7</c:f>
              <c:strCache>
                <c:ptCount val="5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2016q2</c:v>
                </c:pt>
                <c:pt idx="4">
                  <c:v>Asset Peer</c:v>
                </c:pt>
              </c:strCache>
            </c:strRef>
          </c:cat>
          <c:val>
            <c:numRef>
              <c:f>(Summary!$B$5,Summary!$D$5,Summary!$H$5,Summary!$J$5:$K$5)</c:f>
              <c:numCache>
                <c:formatCode>0.00</c:formatCode>
                <c:ptCount val="5"/>
                <c:pt idx="0">
                  <c:v>1.3447340000000001</c:v>
                </c:pt>
                <c:pt idx="1">
                  <c:v>1.2232358157000001</c:v>
                </c:pt>
                <c:pt idx="2">
                  <c:v>1.3347066609</c:v>
                </c:pt>
                <c:pt idx="3">
                  <c:v>1.2910776329</c:v>
                </c:pt>
                <c:pt idx="4">
                  <c:v>1.7737308738999999</c:v>
                </c:pt>
              </c:numCache>
            </c:numRef>
          </c:val>
        </c:ser>
        <c:ser>
          <c:idx val="2"/>
          <c:order val="1"/>
          <c:tx>
            <c:strRef>
              <c:f>Summary!$A$7</c:f>
              <c:strCache>
                <c:ptCount val="1"/>
                <c:pt idx="0">
                  <c:v>Office Occupancy Expense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cat>
            <c:strRef>
              <c:f>'For Charts'!$B$7:$F$7</c:f>
              <c:strCache>
                <c:ptCount val="5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2016q2</c:v>
                </c:pt>
                <c:pt idx="4">
                  <c:v>Asset Peer</c:v>
                </c:pt>
              </c:strCache>
            </c:strRef>
          </c:cat>
          <c:val>
            <c:numRef>
              <c:f>(Summary!$B$7,Summary!$D$7,Summary!$H$7,Summary!$J$7:$K$7)</c:f>
              <c:numCache>
                <c:formatCode>0.00</c:formatCode>
                <c:ptCount val="5"/>
                <c:pt idx="0">
                  <c:v>0.239236</c:v>
                </c:pt>
                <c:pt idx="1">
                  <c:v>0.20185742100000001</c:v>
                </c:pt>
                <c:pt idx="2">
                  <c:v>0.18229788669999999</c:v>
                </c:pt>
                <c:pt idx="3">
                  <c:v>0.19603186210000001</c:v>
                </c:pt>
                <c:pt idx="4">
                  <c:v>0.24337612159999999</c:v>
                </c:pt>
              </c:numCache>
            </c:numRef>
          </c:val>
        </c:ser>
        <c:ser>
          <c:idx val="5"/>
          <c:order val="2"/>
          <c:tx>
            <c:strRef>
              <c:f>Summary!$A$8</c:f>
              <c:strCache>
                <c:ptCount val="1"/>
                <c:pt idx="0">
                  <c:v>Office Operations Expense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'For Charts'!$B$7:$F$7</c:f>
              <c:strCache>
                <c:ptCount val="5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2016q2</c:v>
                </c:pt>
                <c:pt idx="4">
                  <c:v>Asset Peer</c:v>
                </c:pt>
              </c:strCache>
            </c:strRef>
          </c:cat>
          <c:val>
            <c:numRef>
              <c:f>(Summary!$B$8,Summary!$D$8,Summary!$H$8,Summary!$J$8:$K$8)</c:f>
              <c:numCache>
                <c:formatCode>0.00</c:formatCode>
                <c:ptCount val="5"/>
                <c:pt idx="0">
                  <c:v>0.71740899999999996</c:v>
                </c:pt>
                <c:pt idx="1">
                  <c:v>0.61443518050000001</c:v>
                </c:pt>
                <c:pt idx="2">
                  <c:v>0.51927410240000005</c:v>
                </c:pt>
                <c:pt idx="3">
                  <c:v>0.67275268990000003</c:v>
                </c:pt>
                <c:pt idx="4">
                  <c:v>0.69349342199999997</c:v>
                </c:pt>
              </c:numCache>
            </c:numRef>
          </c:val>
        </c:ser>
        <c:ser>
          <c:idx val="1"/>
          <c:order val="3"/>
          <c:tx>
            <c:strRef>
              <c:f>Summary!$A$10</c:f>
              <c:strCache>
                <c:ptCount val="1"/>
                <c:pt idx="0">
                  <c:v>Loan Servicing Expense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'For Charts'!$B$7:$F$7</c:f>
              <c:strCache>
                <c:ptCount val="5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2016q2</c:v>
                </c:pt>
                <c:pt idx="4">
                  <c:v>Asset Peer</c:v>
                </c:pt>
              </c:strCache>
            </c:strRef>
          </c:cat>
          <c:val>
            <c:numRef>
              <c:f>(Summary!$B$10,Summary!$D$10,Summary!$H$10,Summary!$J$10:$K$10)</c:f>
              <c:numCache>
                <c:formatCode>0.00</c:formatCode>
                <c:ptCount val="5"/>
                <c:pt idx="0">
                  <c:v>0.12890399999999999</c:v>
                </c:pt>
                <c:pt idx="1">
                  <c:v>0.1226414554</c:v>
                </c:pt>
                <c:pt idx="2">
                  <c:v>0.14137867630000001</c:v>
                </c:pt>
                <c:pt idx="3">
                  <c:v>0.154996569</c:v>
                </c:pt>
                <c:pt idx="4">
                  <c:v>0.23673212490000001</c:v>
                </c:pt>
              </c:numCache>
            </c:numRef>
          </c:val>
        </c:ser>
        <c:ser>
          <c:idx val="3"/>
          <c:order val="4"/>
          <c:tx>
            <c:strRef>
              <c:f>Summary!$A$11</c:f>
              <c:strCache>
                <c:ptCount val="1"/>
                <c:pt idx="0">
                  <c:v>Professional &amp; Outside Services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cat>
            <c:strRef>
              <c:f>'For Charts'!$B$7:$F$7</c:f>
              <c:strCache>
                <c:ptCount val="5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2016q2</c:v>
                </c:pt>
                <c:pt idx="4">
                  <c:v>Asset Peer</c:v>
                </c:pt>
              </c:strCache>
            </c:strRef>
          </c:cat>
          <c:val>
            <c:numRef>
              <c:f>(Summary!$B$11,Summary!$D$11,Summary!$H$11,Summary!$J$11:$K$11)</c:f>
              <c:numCache>
                <c:formatCode>0.00</c:formatCode>
                <c:ptCount val="5"/>
                <c:pt idx="0">
                  <c:v>0.42410300000000001</c:v>
                </c:pt>
                <c:pt idx="1">
                  <c:v>0.39634094660000002</c:v>
                </c:pt>
                <c:pt idx="2">
                  <c:v>0.37449777449999999</c:v>
                </c:pt>
                <c:pt idx="3">
                  <c:v>0.3582990358</c:v>
                </c:pt>
                <c:pt idx="4">
                  <c:v>0.4657642307</c:v>
                </c:pt>
              </c:numCache>
            </c:numRef>
          </c:val>
        </c:ser>
        <c:ser>
          <c:idx val="12"/>
          <c:order val="5"/>
          <c:tx>
            <c:strRef>
              <c:f>'For Charts'!$A$2</c:f>
              <c:strCache>
                <c:ptCount val="1"/>
                <c:pt idx="0">
                  <c:v>Other Operating Expenses*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'For Charts'!$B$7:$F$7</c:f>
              <c:strCache>
                <c:ptCount val="5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2016q2</c:v>
                </c:pt>
                <c:pt idx="4">
                  <c:v>Asset Peer</c:v>
                </c:pt>
              </c:strCache>
            </c:strRef>
          </c:cat>
          <c:val>
            <c:numRef>
              <c:f>('For Charts'!$B$2,'For Charts'!$D$2,'For Charts'!$H$2,'For Charts'!$J$2:$K$2)</c:f>
              <c:numCache>
                <c:formatCode>0.00</c:formatCode>
                <c:ptCount val="5"/>
                <c:pt idx="0">
                  <c:v>0.503969</c:v>
                </c:pt>
                <c:pt idx="1">
                  <c:v>0.28751502490000003</c:v>
                </c:pt>
                <c:pt idx="2">
                  <c:v>0.2307149007</c:v>
                </c:pt>
                <c:pt idx="3">
                  <c:v>0.21890154909999998</c:v>
                </c:pt>
                <c:pt idx="4">
                  <c:v>0.27094993760000002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057792"/>
        <c:axId val="55503104"/>
      </c:barChart>
      <c:catAx>
        <c:axId val="55057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55503104"/>
        <c:crosses val="autoZero"/>
        <c:auto val="1"/>
        <c:lblAlgn val="ctr"/>
        <c:lblOffset val="100"/>
        <c:noMultiLvlLbl val="0"/>
      </c:catAx>
      <c:valAx>
        <c:axId val="555031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200"/>
                  <a:t>Over Avg. Assets</a:t>
                </a:r>
                <a:r>
                  <a:rPr lang="en-US" sz="1200" baseline="0"/>
                  <a:t> (in bp)</a:t>
                </a:r>
                <a:endParaRPr lang="en-US" sz="1200"/>
              </a:p>
            </c:rich>
          </c:tx>
          <c:layout>
            <c:manualLayout>
              <c:xMode val="edge"/>
              <c:yMode val="edge"/>
              <c:x val="1.0667918335025642E-3"/>
              <c:y val="0.26266073755169095"/>
            </c:manualLayout>
          </c:layout>
          <c:overlay val="0"/>
        </c:title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550577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133215431818812"/>
          <c:y val="0.8557184042448055"/>
          <c:w val="0.85609276261356504"/>
          <c:h val="0.14428168751088369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Employee Compensation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468363443620642"/>
          <c:y val="0.13920996147449557"/>
          <c:w val="0.87010811604753791"/>
          <c:h val="0.6262075615272152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Summary!$A$5</c:f>
              <c:strCache>
                <c:ptCount val="1"/>
                <c:pt idx="0">
                  <c:v>Total Employee Compensation &amp; Benefits</c:v>
                </c:pt>
              </c:strCache>
            </c:strRef>
          </c:tx>
          <c:spPr>
            <a:solidFill>
              <a:srgbClr val="003767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rgbClr val="00A64A"/>
              </a:solidFill>
            </c:spPr>
          </c:dPt>
          <c:dPt>
            <c:idx val="10"/>
            <c:invertIfNegative val="0"/>
            <c:bubble3D val="0"/>
            <c:spPr>
              <a:solidFill>
                <a:srgbClr val="CC3300"/>
              </a:solidFill>
            </c:spPr>
          </c:dPt>
          <c:dPt>
            <c:idx val="11"/>
            <c:invertIfNegative val="0"/>
            <c:bubble3D val="0"/>
          </c:dPt>
          <c:dLbls>
            <c:numFmt formatCode="#,##0.00" sourceLinked="0"/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Summary!$B$4:$L$4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  <c:pt idx="9">
                  <c:v>Asset Peer</c:v>
                </c:pt>
                <c:pt idx="10">
                  <c:v>State &amp; Asset</c:v>
                </c:pt>
              </c:strCache>
            </c:strRef>
          </c:cat>
          <c:val>
            <c:numRef>
              <c:f>Summary!$B$5:$L$5</c:f>
              <c:numCache>
                <c:formatCode>0.00</c:formatCode>
                <c:ptCount val="11"/>
                <c:pt idx="0">
                  <c:v>1.3447340000000001</c:v>
                </c:pt>
                <c:pt idx="1">
                  <c:v>1.2872014642</c:v>
                </c:pt>
                <c:pt idx="2">
                  <c:v>1.2232358157000001</c:v>
                </c:pt>
                <c:pt idx="3">
                  <c:v>1.1932362292000001</c:v>
                </c:pt>
                <c:pt idx="4">
                  <c:v>1.254211279</c:v>
                </c:pt>
                <c:pt idx="5">
                  <c:v>1.2867302970000001</c:v>
                </c:pt>
                <c:pt idx="6">
                  <c:v>1.3347066609</c:v>
                </c:pt>
                <c:pt idx="7">
                  <c:v>1.2781009852</c:v>
                </c:pt>
                <c:pt idx="8">
                  <c:v>1.2910776329</c:v>
                </c:pt>
                <c:pt idx="9">
                  <c:v>1.7737308738999999</c:v>
                </c:pt>
                <c:pt idx="10">
                  <c:v>1.757081138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469248"/>
        <c:axId val="40471168"/>
      </c:barChart>
      <c:catAx>
        <c:axId val="40469248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-2700000" vert="horz"/>
          <a:lstStyle/>
          <a:p>
            <a:pPr>
              <a:defRPr sz="1100"/>
            </a:pPr>
            <a:endParaRPr lang="en-US"/>
          </a:p>
        </c:txPr>
        <c:crossAx val="40471168"/>
        <c:crosses val="autoZero"/>
        <c:auto val="1"/>
        <c:lblAlgn val="ctr"/>
        <c:lblOffset val="100"/>
        <c:noMultiLvlLbl val="0"/>
      </c:catAx>
      <c:valAx>
        <c:axId val="404711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Over Avg.</a:t>
                </a:r>
                <a:r>
                  <a:rPr lang="en-US" sz="1200" baseline="0"/>
                  <a:t> Assets (in bp)</a:t>
                </a:r>
                <a:endParaRPr lang="en-US" sz="1200"/>
              </a:p>
            </c:rich>
          </c:tx>
          <c:layout>
            <c:manualLayout>
              <c:xMode val="edge"/>
              <c:yMode val="edge"/>
              <c:x val="1.2242803740943613E-3"/>
              <c:y val="0.27713285420297795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4046924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Office Operations Exp.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467660976684484"/>
          <c:y val="0.13597383131748711"/>
          <c:w val="0.87011498106532303"/>
          <c:h val="0.6274822366299135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Summary!$A$8</c:f>
              <c:strCache>
                <c:ptCount val="1"/>
                <c:pt idx="0">
                  <c:v>Office Operations Expense</c:v>
                </c:pt>
              </c:strCache>
            </c:strRef>
          </c:tx>
          <c:spPr>
            <a:solidFill>
              <a:srgbClr val="003767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rgbClr val="00A64A"/>
              </a:solidFill>
            </c:spPr>
          </c:dPt>
          <c:dPt>
            <c:idx val="10"/>
            <c:invertIfNegative val="0"/>
            <c:bubble3D val="0"/>
            <c:spPr>
              <a:solidFill>
                <a:srgbClr val="CC3300"/>
              </a:solidFill>
            </c:spPr>
          </c:dPt>
          <c:dPt>
            <c:idx val="11"/>
            <c:invertIfNegative val="0"/>
            <c:bubble3D val="0"/>
          </c:dPt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Summary!$B$4:$L$4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  <c:pt idx="9">
                  <c:v>Asset Peer</c:v>
                </c:pt>
                <c:pt idx="10">
                  <c:v>State &amp; Asset</c:v>
                </c:pt>
              </c:strCache>
            </c:strRef>
          </c:cat>
          <c:val>
            <c:numRef>
              <c:f>Summary!$B$8:$L$8</c:f>
              <c:numCache>
                <c:formatCode>0.00</c:formatCode>
                <c:ptCount val="11"/>
                <c:pt idx="0">
                  <c:v>0.71740899999999996</c:v>
                </c:pt>
                <c:pt idx="1">
                  <c:v>0.64105808610000004</c:v>
                </c:pt>
                <c:pt idx="2">
                  <c:v>0.61443518050000001</c:v>
                </c:pt>
                <c:pt idx="3">
                  <c:v>0.64085830249999998</c:v>
                </c:pt>
                <c:pt idx="4">
                  <c:v>0.51827672260000002</c:v>
                </c:pt>
                <c:pt idx="5">
                  <c:v>0.5349715826</c:v>
                </c:pt>
                <c:pt idx="6">
                  <c:v>0.51927410240000005</c:v>
                </c:pt>
                <c:pt idx="7">
                  <c:v>0.56354613379999996</c:v>
                </c:pt>
                <c:pt idx="8">
                  <c:v>0.67275268990000003</c:v>
                </c:pt>
                <c:pt idx="9">
                  <c:v>0.69349342199999997</c:v>
                </c:pt>
                <c:pt idx="10">
                  <c:v>0.72292434449999998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842816"/>
        <c:axId val="49933312"/>
      </c:barChart>
      <c:catAx>
        <c:axId val="49842816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-2700000" vert="horz"/>
          <a:lstStyle/>
          <a:p>
            <a:pPr>
              <a:defRPr sz="1100"/>
            </a:pPr>
            <a:endParaRPr lang="en-US"/>
          </a:p>
        </c:txPr>
        <c:crossAx val="49933312"/>
        <c:crosses val="autoZero"/>
        <c:auto val="1"/>
        <c:lblAlgn val="ctr"/>
        <c:lblOffset val="100"/>
        <c:noMultiLvlLbl val="0"/>
      </c:catAx>
      <c:valAx>
        <c:axId val="4993331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Over Avg. Assets (in bp)</a:t>
                </a:r>
              </a:p>
            </c:rich>
          </c:tx>
          <c:layout>
            <c:manualLayout>
              <c:xMode val="edge"/>
              <c:yMode val="edge"/>
              <c:x val="1.4684570953966459E-3"/>
              <c:y val="0.27311113341646365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4984281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Office Occupancy Exp.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468004526959215"/>
          <c:y val="0.13625406086576927"/>
          <c:w val="0.8721392034024944"/>
          <c:h val="0.6293104780224767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Summary!$A$7</c:f>
              <c:strCache>
                <c:ptCount val="1"/>
                <c:pt idx="0">
                  <c:v>Office Occupancy Expense</c:v>
                </c:pt>
              </c:strCache>
            </c:strRef>
          </c:tx>
          <c:spPr>
            <a:solidFill>
              <a:srgbClr val="003767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rgbClr val="00A64A"/>
              </a:solidFill>
            </c:spPr>
          </c:dPt>
          <c:dPt>
            <c:idx val="10"/>
            <c:invertIfNegative val="0"/>
            <c:bubble3D val="0"/>
            <c:spPr>
              <a:solidFill>
                <a:srgbClr val="CC3300"/>
              </a:solidFill>
            </c:spPr>
          </c:dPt>
          <c:dPt>
            <c:idx val="11"/>
            <c:invertIfNegative val="0"/>
            <c:bubble3D val="0"/>
          </c:dPt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Summary!$B$4:$L$4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  <c:pt idx="9">
                  <c:v>Asset Peer</c:v>
                </c:pt>
                <c:pt idx="10">
                  <c:v>State &amp; Asset</c:v>
                </c:pt>
              </c:strCache>
            </c:strRef>
          </c:cat>
          <c:val>
            <c:numRef>
              <c:f>Summary!$B$7:$L$7</c:f>
              <c:numCache>
                <c:formatCode>0.00</c:formatCode>
                <c:ptCount val="11"/>
                <c:pt idx="0">
                  <c:v>0.239236</c:v>
                </c:pt>
                <c:pt idx="1">
                  <c:v>0.1959200757</c:v>
                </c:pt>
                <c:pt idx="2">
                  <c:v>0.20185742100000001</c:v>
                </c:pt>
                <c:pt idx="3">
                  <c:v>0.28226926149999998</c:v>
                </c:pt>
                <c:pt idx="4">
                  <c:v>0.2391460242</c:v>
                </c:pt>
                <c:pt idx="5">
                  <c:v>0.21535274679999999</c:v>
                </c:pt>
                <c:pt idx="6">
                  <c:v>0.18229788669999999</c:v>
                </c:pt>
                <c:pt idx="7">
                  <c:v>0.20332694409999999</c:v>
                </c:pt>
                <c:pt idx="8">
                  <c:v>0.19603186210000001</c:v>
                </c:pt>
                <c:pt idx="9">
                  <c:v>0.24337612159999999</c:v>
                </c:pt>
                <c:pt idx="10">
                  <c:v>0.2522972282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7696"/>
        <c:axId val="49999232"/>
      </c:barChart>
      <c:catAx>
        <c:axId val="49997696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-2700000" vert="horz"/>
          <a:lstStyle/>
          <a:p>
            <a:pPr>
              <a:defRPr sz="1100"/>
            </a:pPr>
            <a:endParaRPr lang="en-US"/>
          </a:p>
        </c:txPr>
        <c:crossAx val="49999232"/>
        <c:crosses val="autoZero"/>
        <c:auto val="1"/>
        <c:lblAlgn val="ctr"/>
        <c:lblOffset val="100"/>
        <c:noMultiLvlLbl val="0"/>
      </c:catAx>
      <c:valAx>
        <c:axId val="4999923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Over Avg. Assets (in bp)</a:t>
                </a:r>
              </a:p>
            </c:rich>
          </c:tx>
          <c:layout>
            <c:manualLayout>
              <c:xMode val="edge"/>
              <c:yMode val="edge"/>
              <c:x val="1.4684570953966459E-3"/>
              <c:y val="0.27467807656854354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499976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Professional &amp; Outside Services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457182593858835"/>
          <c:y val="0.13919024039648029"/>
          <c:w val="0.87426964627572279"/>
          <c:h val="0.6201695124753997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Summary!$A$11</c:f>
              <c:strCache>
                <c:ptCount val="1"/>
                <c:pt idx="0">
                  <c:v>Professional &amp; Outside Services</c:v>
                </c:pt>
              </c:strCache>
            </c:strRef>
          </c:tx>
          <c:spPr>
            <a:solidFill>
              <a:srgbClr val="003767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rgbClr val="00A64A"/>
              </a:solidFill>
            </c:spPr>
          </c:dPt>
          <c:dPt>
            <c:idx val="10"/>
            <c:invertIfNegative val="0"/>
            <c:bubble3D val="0"/>
            <c:spPr>
              <a:solidFill>
                <a:srgbClr val="CC3300"/>
              </a:solidFill>
            </c:spPr>
          </c:dPt>
          <c:dPt>
            <c:idx val="11"/>
            <c:invertIfNegative val="0"/>
            <c:bubble3D val="0"/>
          </c:dPt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Summary!$B$4:$L$4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  <c:pt idx="9">
                  <c:v>Asset Peer</c:v>
                </c:pt>
                <c:pt idx="10">
                  <c:v>State &amp; Asset</c:v>
                </c:pt>
              </c:strCache>
            </c:strRef>
          </c:cat>
          <c:val>
            <c:numRef>
              <c:f>Summary!$B$11:$L$11</c:f>
              <c:numCache>
                <c:formatCode>0.00</c:formatCode>
                <c:ptCount val="11"/>
                <c:pt idx="0">
                  <c:v>0.42410300000000001</c:v>
                </c:pt>
                <c:pt idx="1">
                  <c:v>0.40260833670000001</c:v>
                </c:pt>
                <c:pt idx="2">
                  <c:v>0.39634094660000002</c:v>
                </c:pt>
                <c:pt idx="3">
                  <c:v>0.41719758289999997</c:v>
                </c:pt>
                <c:pt idx="4">
                  <c:v>0.3862139671</c:v>
                </c:pt>
                <c:pt idx="5">
                  <c:v>0.38716814160000002</c:v>
                </c:pt>
                <c:pt idx="6">
                  <c:v>0.37449777449999999</c:v>
                </c:pt>
                <c:pt idx="7">
                  <c:v>0.36214547590000001</c:v>
                </c:pt>
                <c:pt idx="8">
                  <c:v>0.3582990358</c:v>
                </c:pt>
                <c:pt idx="9">
                  <c:v>0.4657642307</c:v>
                </c:pt>
                <c:pt idx="10">
                  <c:v>0.30281699049999999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339200"/>
        <c:axId val="50340992"/>
      </c:barChart>
      <c:catAx>
        <c:axId val="50339200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-2700000" vert="horz"/>
          <a:lstStyle/>
          <a:p>
            <a:pPr>
              <a:defRPr sz="1100"/>
            </a:pPr>
            <a:endParaRPr lang="en-US"/>
          </a:p>
        </c:txPr>
        <c:crossAx val="50340992"/>
        <c:crosses val="autoZero"/>
        <c:auto val="1"/>
        <c:lblAlgn val="ctr"/>
        <c:lblOffset val="100"/>
        <c:noMultiLvlLbl val="0"/>
      </c:catAx>
      <c:valAx>
        <c:axId val="5034099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Over Avg. Assets (in bp)</a:t>
                </a:r>
              </a:p>
            </c:rich>
          </c:tx>
          <c:layout>
            <c:manualLayout>
              <c:xMode val="edge"/>
              <c:yMode val="edge"/>
              <c:x val="1.2207682906114985E-3"/>
              <c:y val="0.27416196057999964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5033920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Loan Servicing Exp.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253497715868614"/>
          <c:y val="0.14236811121655582"/>
          <c:w val="0.87934077554466028"/>
          <c:h val="0.6169932055954374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Summary!$A$10</c:f>
              <c:strCache>
                <c:ptCount val="1"/>
                <c:pt idx="0">
                  <c:v>Loan Servicing Expense</c:v>
                </c:pt>
              </c:strCache>
            </c:strRef>
          </c:tx>
          <c:spPr>
            <a:solidFill>
              <a:srgbClr val="003767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rgbClr val="00A64A"/>
              </a:solidFill>
            </c:spPr>
          </c:dPt>
          <c:dPt>
            <c:idx val="10"/>
            <c:invertIfNegative val="0"/>
            <c:bubble3D val="0"/>
            <c:spPr>
              <a:solidFill>
                <a:srgbClr val="CC3300"/>
              </a:solidFill>
            </c:spPr>
          </c:dPt>
          <c:dPt>
            <c:idx val="11"/>
            <c:invertIfNegative val="0"/>
            <c:bubble3D val="0"/>
          </c:dPt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Summary!$B$4:$L$4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  <c:pt idx="9">
                  <c:v>Asset Peer</c:v>
                </c:pt>
                <c:pt idx="10">
                  <c:v>State &amp; Asset</c:v>
                </c:pt>
              </c:strCache>
            </c:strRef>
          </c:cat>
          <c:val>
            <c:numRef>
              <c:f>Summary!$B$10:$L$10</c:f>
              <c:numCache>
                <c:formatCode>0.00</c:formatCode>
                <c:ptCount val="11"/>
                <c:pt idx="0">
                  <c:v>0.12890399999999999</c:v>
                </c:pt>
                <c:pt idx="1">
                  <c:v>0.1216266413</c:v>
                </c:pt>
                <c:pt idx="2">
                  <c:v>0.1226414554</c:v>
                </c:pt>
                <c:pt idx="3">
                  <c:v>0.11553898310000001</c:v>
                </c:pt>
                <c:pt idx="4">
                  <c:v>0.1074914939</c:v>
                </c:pt>
                <c:pt idx="5">
                  <c:v>0.12274513889999999</c:v>
                </c:pt>
                <c:pt idx="6">
                  <c:v>0.14137867630000001</c:v>
                </c:pt>
                <c:pt idx="7">
                  <c:v>0.14987020710000001</c:v>
                </c:pt>
                <c:pt idx="8">
                  <c:v>0.154996569</c:v>
                </c:pt>
                <c:pt idx="9">
                  <c:v>0.23673212490000001</c:v>
                </c:pt>
                <c:pt idx="10">
                  <c:v>0.35820514910000001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481024"/>
        <c:axId val="50617344"/>
      </c:barChart>
      <c:catAx>
        <c:axId val="50481024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-2700000" vert="horz"/>
          <a:lstStyle/>
          <a:p>
            <a:pPr>
              <a:defRPr sz="1100"/>
            </a:pPr>
            <a:endParaRPr lang="en-US"/>
          </a:p>
        </c:txPr>
        <c:crossAx val="50617344"/>
        <c:crosses val="autoZero"/>
        <c:auto val="1"/>
        <c:lblAlgn val="ctr"/>
        <c:lblOffset val="100"/>
        <c:noMultiLvlLbl val="0"/>
      </c:catAx>
      <c:valAx>
        <c:axId val="5061734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Over</a:t>
                </a:r>
                <a:r>
                  <a:rPr lang="en-US" sz="1200" baseline="0"/>
                  <a:t> Avg. Assets (in bp)</a:t>
                </a:r>
                <a:endParaRPr lang="en-US" sz="1200"/>
              </a:p>
            </c:rich>
          </c:tx>
          <c:layout>
            <c:manualLayout>
              <c:xMode val="edge"/>
              <c:yMode val="edge"/>
              <c:x val="0"/>
              <c:y val="0.27814166331621165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504810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Educational &amp; Promotional Exp.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67792889525173"/>
          <c:y val="0.13641389982377122"/>
          <c:w val="0.87406490097828682"/>
          <c:h val="0.6071439262697019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Summary!$A$9</c:f>
              <c:strCache>
                <c:ptCount val="1"/>
                <c:pt idx="0">
                  <c:v>Educational &amp; Promotional Expenses</c:v>
                </c:pt>
              </c:strCache>
            </c:strRef>
          </c:tx>
          <c:spPr>
            <a:solidFill>
              <a:srgbClr val="003767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rgbClr val="00A64A"/>
              </a:solidFill>
            </c:spPr>
          </c:dPt>
          <c:dPt>
            <c:idx val="10"/>
            <c:invertIfNegative val="0"/>
            <c:bubble3D val="0"/>
            <c:spPr>
              <a:solidFill>
                <a:srgbClr val="CC3300"/>
              </a:solidFill>
            </c:spPr>
          </c:dPt>
          <c:dPt>
            <c:idx val="11"/>
            <c:invertIfNegative val="0"/>
            <c:bubble3D val="0"/>
          </c:dPt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Summary!$B$4:$L$4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  <c:pt idx="9">
                  <c:v>Asset Peer</c:v>
                </c:pt>
                <c:pt idx="10">
                  <c:v>State &amp; Asset</c:v>
                </c:pt>
              </c:strCache>
            </c:strRef>
          </c:cat>
          <c:val>
            <c:numRef>
              <c:f>Summary!$B$9:$L$9</c:f>
              <c:numCache>
                <c:formatCode>0.00</c:formatCode>
                <c:ptCount val="11"/>
                <c:pt idx="0">
                  <c:v>0.16413</c:v>
                </c:pt>
                <c:pt idx="1">
                  <c:v>0.1805210481</c:v>
                </c:pt>
                <c:pt idx="2">
                  <c:v>0.10772749819999999</c:v>
                </c:pt>
                <c:pt idx="3">
                  <c:v>0.10706447149999999</c:v>
                </c:pt>
                <c:pt idx="4">
                  <c:v>0.1076022978</c:v>
                </c:pt>
                <c:pt idx="5">
                  <c:v>0.1060537614</c:v>
                </c:pt>
                <c:pt idx="6">
                  <c:v>0.10323884060000001</c:v>
                </c:pt>
                <c:pt idx="7">
                  <c:v>9.7816408600000002E-2</c:v>
                </c:pt>
                <c:pt idx="8">
                  <c:v>9.78841513E-2</c:v>
                </c:pt>
                <c:pt idx="9">
                  <c:v>0.1125708663</c:v>
                </c:pt>
                <c:pt idx="10">
                  <c:v>0.13006278290000001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593792"/>
        <c:axId val="50596480"/>
      </c:barChart>
      <c:catAx>
        <c:axId val="50593792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-2700000" vert="horz"/>
          <a:lstStyle/>
          <a:p>
            <a:pPr>
              <a:defRPr sz="1100"/>
            </a:pPr>
            <a:endParaRPr lang="en-US"/>
          </a:p>
        </c:txPr>
        <c:crossAx val="50596480"/>
        <c:crosses val="autoZero"/>
        <c:auto val="1"/>
        <c:lblAlgn val="ctr"/>
        <c:lblOffset val="100"/>
        <c:noMultiLvlLbl val="0"/>
      </c:catAx>
      <c:valAx>
        <c:axId val="5059648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Over Avg. Assets (in bp)</a:t>
                </a:r>
              </a:p>
            </c:rich>
          </c:tx>
          <c:layout>
            <c:manualLayout>
              <c:xMode val="edge"/>
              <c:yMode val="edge"/>
              <c:x val="1.4685437047641772E-3"/>
              <c:y val="0.27914150793077364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505937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Travel &amp; Conference Exp.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076966429111025"/>
          <c:y val="0.1424907543290411"/>
          <c:w val="0.87314816517245097"/>
          <c:h val="0.6194628886069153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Summary!$A$6</c:f>
              <c:strCache>
                <c:ptCount val="1"/>
                <c:pt idx="0">
                  <c:v>Travel &amp; Conference Expense</c:v>
                </c:pt>
              </c:strCache>
            </c:strRef>
          </c:tx>
          <c:spPr>
            <a:solidFill>
              <a:srgbClr val="003767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rgbClr val="00A64A"/>
              </a:solidFill>
            </c:spPr>
          </c:dPt>
          <c:dPt>
            <c:idx val="10"/>
            <c:invertIfNegative val="0"/>
            <c:bubble3D val="0"/>
            <c:spPr>
              <a:solidFill>
                <a:srgbClr val="CC3300"/>
              </a:solidFill>
            </c:spPr>
          </c:dPt>
          <c:dPt>
            <c:idx val="11"/>
            <c:invertIfNegative val="0"/>
            <c:bubble3D val="0"/>
          </c:dPt>
          <c:dLbls>
            <c:numFmt formatCode="#,##0.000" sourceLinked="0"/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Summary!$B$4:$L$4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  <c:pt idx="9">
                  <c:v>Asset Peer</c:v>
                </c:pt>
                <c:pt idx="10">
                  <c:v>State &amp; Asset</c:v>
                </c:pt>
              </c:strCache>
            </c:strRef>
          </c:cat>
          <c:val>
            <c:numRef>
              <c:f>Summary!$B$6:$L$6</c:f>
              <c:numCache>
                <c:formatCode>0.00</c:formatCode>
                <c:ptCount val="11"/>
                <c:pt idx="0">
                  <c:v>4.9838E-2</c:v>
                </c:pt>
                <c:pt idx="1">
                  <c:v>4.1225403100000002E-2</c:v>
                </c:pt>
                <c:pt idx="2">
                  <c:v>3.6435718800000003E-2</c:v>
                </c:pt>
                <c:pt idx="3">
                  <c:v>3.0298018100000001E-2</c:v>
                </c:pt>
                <c:pt idx="4">
                  <c:v>2.9633252499999999E-2</c:v>
                </c:pt>
                <c:pt idx="5">
                  <c:v>3.3168465899999999E-2</c:v>
                </c:pt>
                <c:pt idx="6">
                  <c:v>4.7126863499999998E-2</c:v>
                </c:pt>
                <c:pt idx="7">
                  <c:v>5.2272318999999998E-2</c:v>
                </c:pt>
                <c:pt idx="8">
                  <c:v>4.9378311899999999E-2</c:v>
                </c:pt>
                <c:pt idx="9">
                  <c:v>4.3129616400000001E-2</c:v>
                </c:pt>
                <c:pt idx="10">
                  <c:v>4.7896974199999998E-2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646400"/>
        <c:axId val="50788224"/>
      </c:barChart>
      <c:catAx>
        <c:axId val="50646400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-2700000" vert="horz"/>
          <a:lstStyle/>
          <a:p>
            <a:pPr>
              <a:defRPr sz="1100"/>
            </a:pPr>
            <a:endParaRPr lang="en-US"/>
          </a:p>
        </c:txPr>
        <c:crossAx val="50788224"/>
        <c:crosses val="autoZero"/>
        <c:auto val="1"/>
        <c:lblAlgn val="ctr"/>
        <c:lblOffset val="100"/>
        <c:noMultiLvlLbl val="0"/>
      </c:catAx>
      <c:valAx>
        <c:axId val="507882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Over Avg. Assets (in bp)</a:t>
                </a:r>
              </a:p>
            </c:rich>
          </c:tx>
          <c:layout>
            <c:manualLayout>
              <c:xMode val="edge"/>
              <c:yMode val="edge"/>
              <c:x val="1.4684570953966459E-3"/>
              <c:y val="0.27408623487186212"/>
            </c:manualLayout>
          </c:layout>
          <c:overlay val="0"/>
        </c:title>
        <c:numFmt formatCode="#,##0.000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5064640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Net Operating Exp.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467820628260883"/>
          <c:y val="0.1424907543290411"/>
          <c:w val="0.87923954761129308"/>
          <c:h val="0.6194628886069153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Summary!$A$16</c:f>
              <c:strCache>
                <c:ptCount val="1"/>
                <c:pt idx="0">
                  <c:v>Net Operating Expenses*</c:v>
                </c:pt>
              </c:strCache>
            </c:strRef>
          </c:tx>
          <c:spPr>
            <a:solidFill>
              <a:srgbClr val="003767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rgbClr val="00A64A"/>
              </a:solidFill>
            </c:spPr>
          </c:dPt>
          <c:dPt>
            <c:idx val="10"/>
            <c:invertIfNegative val="0"/>
            <c:bubble3D val="0"/>
            <c:spPr>
              <a:solidFill>
                <a:srgbClr val="CC3300"/>
              </a:solidFill>
            </c:spPr>
          </c:dPt>
          <c:dPt>
            <c:idx val="11"/>
            <c:invertIfNegative val="0"/>
            <c:bubble3D val="0"/>
          </c:dPt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Summary!$B$4:$L$4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2015q2</c:v>
                </c:pt>
                <c:pt idx="5">
                  <c:v>2015q3</c:v>
                </c:pt>
                <c:pt idx="6">
                  <c:v>2015q4</c:v>
                </c:pt>
                <c:pt idx="7">
                  <c:v>2016q1</c:v>
                </c:pt>
                <c:pt idx="8">
                  <c:v>2016q2</c:v>
                </c:pt>
                <c:pt idx="9">
                  <c:v>Asset Peer</c:v>
                </c:pt>
                <c:pt idx="10">
                  <c:v>State &amp; Asset</c:v>
                </c:pt>
              </c:strCache>
            </c:strRef>
          </c:cat>
          <c:val>
            <c:numRef>
              <c:f>Summary!$B$16:$L$16</c:f>
              <c:numCache>
                <c:formatCode>0.00</c:formatCode>
                <c:ptCount val="11"/>
                <c:pt idx="0">
                  <c:v>2.5366010000000001</c:v>
                </c:pt>
                <c:pt idx="1">
                  <c:v>2.2424410674000002</c:v>
                </c:pt>
                <c:pt idx="2">
                  <c:v>2.0804743617999999</c:v>
                </c:pt>
                <c:pt idx="3">
                  <c:v>2.1855695726</c:v>
                </c:pt>
                <c:pt idx="4">
                  <c:v>2.1092600803999999</c:v>
                </c:pt>
                <c:pt idx="5">
                  <c:v>2.0856692767</c:v>
                </c:pt>
                <c:pt idx="6">
                  <c:v>2.0963740146999998</c:v>
                </c:pt>
                <c:pt idx="7">
                  <c:v>2.1006747676000002</c:v>
                </c:pt>
                <c:pt idx="8">
                  <c:v>2.1930761250000002</c:v>
                </c:pt>
                <c:pt idx="9">
                  <c:v>2.848126132</c:v>
                </c:pt>
                <c:pt idx="10">
                  <c:v>3.0370043537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813568"/>
        <c:axId val="50834048"/>
      </c:barChart>
      <c:catAx>
        <c:axId val="50813568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-2700000" vert="horz"/>
          <a:lstStyle/>
          <a:p>
            <a:pPr>
              <a:defRPr sz="1100"/>
            </a:pPr>
            <a:endParaRPr lang="en-US"/>
          </a:p>
        </c:txPr>
        <c:crossAx val="50834048"/>
        <c:crosses val="autoZero"/>
        <c:auto val="1"/>
        <c:lblAlgn val="ctr"/>
        <c:lblOffset val="100"/>
        <c:noMultiLvlLbl val="0"/>
      </c:catAx>
      <c:valAx>
        <c:axId val="5083404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Over Avg. Assets (in bp)</a:t>
                </a:r>
              </a:p>
            </c:rich>
          </c:tx>
          <c:layout>
            <c:manualLayout>
              <c:xMode val="edge"/>
              <c:yMode val="edge"/>
              <c:x val="1.4684570953966459E-3"/>
              <c:y val="0.27408623487186212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508135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0.33706</cdr:x>
      <cdr:y>0.12083</cdr:y>
    </cdr:from>
    <cdr:to>
      <cdr:x>0.59239</cdr:x>
      <cdr:y>0.18333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108223" y="460362"/>
          <a:ext cx="1597006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>
              <a:solidFill>
                <a:schemeClr val="tx2">
                  <a:lumMod val="75000"/>
                </a:schemeClr>
              </a:solidFill>
            </a:rPr>
            <a:t>CUs in</a:t>
          </a:r>
          <a:r>
            <a:rPr lang="en-US" sz="1400" b="1" baseline="0">
              <a:solidFill>
                <a:schemeClr val="tx2">
                  <a:lumMod val="75000"/>
                </a:schemeClr>
              </a:solidFill>
            </a:rPr>
            <a:t> Peer Group:</a:t>
          </a:r>
          <a:endParaRPr lang="en-US" sz="1400" b="1">
            <a:solidFill>
              <a:schemeClr val="tx2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0.56498</cdr:x>
      <cdr:y>0.12083</cdr:y>
    </cdr:from>
    <cdr:to>
      <cdr:x>0.71422</cdr:x>
      <cdr:y>0.18583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3533765" y="460362"/>
          <a:ext cx="933459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CBF36982-0843-47F3-BE8A-F07B32AFABBD}" type="TxLink">
            <a:rPr lang="en-US" sz="1400" b="1" i="0" u="none" strike="noStrike">
              <a:solidFill>
                <a:schemeClr val="tx2">
                  <a:lumMod val="75000"/>
                </a:schemeClr>
              </a:solidFill>
              <a:latin typeface="+mn-lt"/>
              <a:cs typeface="Arial"/>
            </a:rPr>
            <a:pPr/>
            <a:t>0</a:t>
          </a:fld>
          <a:endParaRPr lang="en-US" sz="1400">
            <a:solidFill>
              <a:schemeClr val="tx2">
                <a:lumMod val="75000"/>
              </a:schemeClr>
            </a:solidFill>
            <a:latin typeface="+mn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0.33249</cdr:x>
      <cdr:y>0.13083</cdr:y>
    </cdr:from>
    <cdr:to>
      <cdr:x>0.58782</cdr:x>
      <cdr:y>0.19333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079644" y="498462"/>
          <a:ext cx="1597006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>
              <a:solidFill>
                <a:schemeClr val="tx2">
                  <a:lumMod val="75000"/>
                </a:schemeClr>
              </a:solidFill>
            </a:rPr>
            <a:t>CUs in</a:t>
          </a:r>
          <a:r>
            <a:rPr lang="en-US" sz="1400" b="1" baseline="0">
              <a:solidFill>
                <a:schemeClr val="tx2">
                  <a:lumMod val="75000"/>
                </a:schemeClr>
              </a:solidFill>
            </a:rPr>
            <a:t> Peer Group:</a:t>
          </a:r>
          <a:endParaRPr lang="en-US" sz="1400" b="1">
            <a:solidFill>
              <a:schemeClr val="tx2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0.56194</cdr:x>
      <cdr:y>0.13083</cdr:y>
    </cdr:from>
    <cdr:to>
      <cdr:x>0.68681</cdr:x>
      <cdr:y>0.19583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3514751" y="498462"/>
          <a:ext cx="781023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15BBE20B-E285-4D54-9764-068230AD1839}" type="TxLink">
            <a:rPr lang="en-US" sz="1400" b="1" i="0" u="none" strike="noStrike">
              <a:solidFill>
                <a:schemeClr val="tx2">
                  <a:lumMod val="75000"/>
                </a:schemeClr>
              </a:solidFill>
              <a:latin typeface="+mn-lt"/>
              <a:cs typeface="Arial"/>
            </a:rPr>
            <a:pPr/>
            <a:t>0</a:t>
          </a:fld>
          <a:endParaRPr lang="en-US" sz="1400">
            <a:solidFill>
              <a:schemeClr val="tx2">
                <a:lumMod val="75000"/>
              </a:schemeClr>
            </a:solidFill>
            <a:latin typeface="+mn-lt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58F9-B53B-4D71-8D0B-6095476DED50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3273-AFF2-497B-871B-63C484D11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7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58F9-B53B-4D71-8D0B-6095476DED50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3273-AFF2-497B-871B-63C484D11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4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58F9-B53B-4D71-8D0B-6095476DED50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3273-AFF2-497B-871B-63C484D11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09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58F9-B53B-4D71-8D0B-6095476DED50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3273-AFF2-497B-871B-63C484D11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3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peratingEx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04800"/>
            <a:ext cx="7467600" cy="796949"/>
          </a:xfrm>
          <a:prstGeom prst="rect">
            <a:avLst/>
          </a:prstGeom>
        </p:spPr>
      </p:pic>
      <p:sp>
        <p:nvSpPr>
          <p:cNvPr id="17" name="Chart Placeholder 16"/>
          <p:cNvSpPr>
            <a:spLocks noGrp="1"/>
          </p:cNvSpPr>
          <p:nvPr>
            <p:ph type="chart" sz="quarter" idx="16"/>
          </p:nvPr>
        </p:nvSpPr>
        <p:spPr>
          <a:xfrm>
            <a:off x="762000" y="1905000"/>
            <a:ext cx="7467600" cy="4267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62000" y="1295400"/>
            <a:ext cx="7467600" cy="457200"/>
          </a:xfrm>
        </p:spPr>
        <p:txBody>
          <a:bodyPr>
            <a:noAutofit/>
          </a:bodyPr>
          <a:lstStyle>
            <a:lvl1pPr algn="ctr">
              <a:defRPr sz="25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762000" y="6400800"/>
            <a:ext cx="7467600" cy="4572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6172200"/>
            <a:ext cx="746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Note: All ratios reflect prior four quarters of expenses divided by average assets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78734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58F9-B53B-4D71-8D0B-6095476DED50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3273-AFF2-497B-871B-63C484D11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61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58F9-B53B-4D71-8D0B-6095476DED50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3273-AFF2-497B-871B-63C484D11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0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58F9-B53B-4D71-8D0B-6095476DED50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3273-AFF2-497B-871B-63C484D11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1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58F9-B53B-4D71-8D0B-6095476DED50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3273-AFF2-497B-871B-63C484D11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5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58F9-B53B-4D71-8D0B-6095476DED50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3273-AFF2-497B-871B-63C484D11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75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58F9-B53B-4D71-8D0B-6095476DED50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3273-AFF2-497B-871B-63C484D11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75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58F9-B53B-4D71-8D0B-6095476DED50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3273-AFF2-497B-871B-63C484D11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06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B58F9-B53B-4D71-8D0B-6095476DED50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E3273-AFF2-497B-871B-63C484D11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1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graphicFrame>
        <p:nvGraphicFramePr>
          <p:cNvPr id="5" name="Slide1"/>
          <p:cNvGraphicFramePr>
            <a:graphicFrameLocks noGrp="1"/>
          </p:cNvGraphicFramePr>
          <p:nvPr>
            <p:ph type="chart" sz="quarter" idx="16"/>
          </p:nvPr>
        </p:nvGraphicFramePr>
        <p:xfrm>
          <a:off x="762000" y="1905000"/>
          <a:ext cx="7467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Grp="1" noChangeAspect="1" noChangeArrowheads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" b="184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9064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smtClean="0"/>
              <a:t>*Other Operating Expenses includes travel, educational &amp; promotional, member insurance, operating fees (exam &amp; supervision) and miscellaneous operating expenses</a:t>
            </a:r>
            <a:endParaRPr lang="en-US"/>
          </a:p>
        </p:txBody>
      </p:sp>
      <p:graphicFrame>
        <p:nvGraphicFramePr>
          <p:cNvPr id="5" name="Slide10"/>
          <p:cNvGraphicFramePr>
            <a:graphicFrameLocks noGrp="1"/>
          </p:cNvGraphicFramePr>
          <p:nvPr>
            <p:ph type="chart" sz="quarter" idx="16"/>
          </p:nvPr>
        </p:nvGraphicFramePr>
        <p:xfrm>
          <a:off x="762000" y="1905000"/>
          <a:ext cx="7467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42" name="Picture 2"/>
          <p:cNvPicPr>
            <a:picLocks noGrp="1" noChangeAspect="1" noChangeArrowheads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" b="184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7451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smtClean="0"/>
              <a:t>*Other Operating Expenses includes travel, educational &amp; promotional, member insurance, operating fees (exam &amp; supervision) and miscellaneous operating expenses</a:t>
            </a:r>
            <a:endParaRPr lang="en-US"/>
          </a:p>
        </p:txBody>
      </p:sp>
      <p:graphicFrame>
        <p:nvGraphicFramePr>
          <p:cNvPr id="5" name="Slide11"/>
          <p:cNvGraphicFramePr>
            <a:graphicFrameLocks noGrp="1"/>
          </p:cNvGraphicFramePr>
          <p:nvPr>
            <p:ph type="chart" sz="quarter" idx="16"/>
          </p:nvPr>
        </p:nvGraphicFramePr>
        <p:xfrm>
          <a:off x="762000" y="1905000"/>
          <a:ext cx="7467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266" name="Picture 2"/>
          <p:cNvPicPr>
            <a:picLocks noGrp="1" noChangeAspect="1" noChangeArrowheads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" b="184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9929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smtClean="0"/>
              <a:t>*Other Operating Expenses includes travel, educational &amp; promotional, member insurance, operating fees (exam &amp; supervision) and miscellaneous operating expenses</a:t>
            </a:r>
            <a:endParaRPr lang="en-US"/>
          </a:p>
        </p:txBody>
      </p:sp>
      <p:graphicFrame>
        <p:nvGraphicFramePr>
          <p:cNvPr id="5" name="Slide12"/>
          <p:cNvGraphicFramePr>
            <a:graphicFrameLocks noGrp="1"/>
          </p:cNvGraphicFramePr>
          <p:nvPr>
            <p:ph type="chart" sz="quarter" idx="16"/>
          </p:nvPr>
        </p:nvGraphicFramePr>
        <p:xfrm>
          <a:off x="762000" y="1905000"/>
          <a:ext cx="7467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2290" name="Picture 2"/>
          <p:cNvPicPr>
            <a:picLocks noGrp="1" noChangeAspect="1" noChangeArrowheads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" b="184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30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graphicFrame>
        <p:nvGraphicFramePr>
          <p:cNvPr id="5" name="Slide2"/>
          <p:cNvGraphicFramePr>
            <a:graphicFrameLocks noGrp="1"/>
          </p:cNvGraphicFramePr>
          <p:nvPr>
            <p:ph type="chart" sz="quarter" idx="16"/>
          </p:nvPr>
        </p:nvGraphicFramePr>
        <p:xfrm>
          <a:off x="762000" y="1905000"/>
          <a:ext cx="7467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Grp="1" noChangeAspect="1" noChangeArrowheads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" b="184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3060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graphicFrame>
        <p:nvGraphicFramePr>
          <p:cNvPr id="5" name="Slide3"/>
          <p:cNvGraphicFramePr>
            <a:graphicFrameLocks noGrp="1"/>
          </p:cNvGraphicFramePr>
          <p:nvPr>
            <p:ph type="chart" sz="quarter" idx="16"/>
          </p:nvPr>
        </p:nvGraphicFramePr>
        <p:xfrm>
          <a:off x="762000" y="1905000"/>
          <a:ext cx="7467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74" name="Picture 2"/>
          <p:cNvPicPr>
            <a:picLocks noGrp="1" noChangeAspect="1" noChangeArrowheads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" b="184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2538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graphicFrame>
        <p:nvGraphicFramePr>
          <p:cNvPr id="5" name="Slide4"/>
          <p:cNvGraphicFramePr>
            <a:graphicFrameLocks noGrp="1"/>
          </p:cNvGraphicFramePr>
          <p:nvPr>
            <p:ph type="chart" sz="quarter" idx="16"/>
          </p:nvPr>
        </p:nvGraphicFramePr>
        <p:xfrm>
          <a:off x="762000" y="1905000"/>
          <a:ext cx="7467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098" name="Picture 2"/>
          <p:cNvPicPr>
            <a:picLocks noGrp="1" noChangeAspect="1" noChangeArrowheads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" b="184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5555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graphicFrame>
        <p:nvGraphicFramePr>
          <p:cNvPr id="5" name="Slide5"/>
          <p:cNvGraphicFramePr>
            <a:graphicFrameLocks noGrp="1"/>
          </p:cNvGraphicFramePr>
          <p:nvPr>
            <p:ph type="chart" sz="quarter" idx="16"/>
          </p:nvPr>
        </p:nvGraphicFramePr>
        <p:xfrm>
          <a:off x="762000" y="1905000"/>
          <a:ext cx="7467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2" name="Picture 2"/>
          <p:cNvPicPr>
            <a:picLocks noGrp="1" noChangeAspect="1" noChangeArrowheads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" b="184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7085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graphicFrame>
        <p:nvGraphicFramePr>
          <p:cNvPr id="5" name="Slide6"/>
          <p:cNvGraphicFramePr>
            <a:graphicFrameLocks noGrp="1"/>
          </p:cNvGraphicFramePr>
          <p:nvPr>
            <p:ph type="chart" sz="quarter" idx="16"/>
          </p:nvPr>
        </p:nvGraphicFramePr>
        <p:xfrm>
          <a:off x="762000" y="1905000"/>
          <a:ext cx="7467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6" name="Picture 2"/>
          <p:cNvPicPr>
            <a:picLocks noGrp="1" noChangeAspect="1" noChangeArrowheads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" b="184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6015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graphicFrame>
        <p:nvGraphicFramePr>
          <p:cNvPr id="5" name="Slide7"/>
          <p:cNvGraphicFramePr>
            <a:graphicFrameLocks noGrp="1"/>
          </p:cNvGraphicFramePr>
          <p:nvPr>
            <p:ph type="chart" sz="quarter" idx="16"/>
          </p:nvPr>
        </p:nvGraphicFramePr>
        <p:xfrm>
          <a:off x="762000" y="1905000"/>
          <a:ext cx="7467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170" name="Picture 2"/>
          <p:cNvPicPr>
            <a:picLocks noGrp="1" noChangeAspect="1" noChangeArrowheads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" b="184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5639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graphicFrame>
        <p:nvGraphicFramePr>
          <p:cNvPr id="5" name="Slide8"/>
          <p:cNvGraphicFramePr>
            <a:graphicFrameLocks noGrp="1"/>
          </p:cNvGraphicFramePr>
          <p:nvPr>
            <p:ph type="chart" sz="quarter" idx="16"/>
          </p:nvPr>
        </p:nvGraphicFramePr>
        <p:xfrm>
          <a:off x="762000" y="1905000"/>
          <a:ext cx="7467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194" name="Picture 2"/>
          <p:cNvPicPr>
            <a:picLocks noGrp="1" noChangeAspect="1" noChangeArrowheads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" b="184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2447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graphicFrame>
        <p:nvGraphicFramePr>
          <p:cNvPr id="5" name="Slide9"/>
          <p:cNvGraphicFramePr>
            <a:graphicFrameLocks noGrp="1"/>
          </p:cNvGraphicFramePr>
          <p:nvPr>
            <p:ph type="chart" sz="quarter" idx="16"/>
          </p:nvPr>
        </p:nvGraphicFramePr>
        <p:xfrm>
          <a:off x="762000" y="1905000"/>
          <a:ext cx="7467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218" name="Picture 2"/>
          <p:cNvPicPr>
            <a:picLocks noGrp="1" noChangeAspect="1" noChangeArrowheads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" b="184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6494472"/>
      </p:ext>
    </p:extLst>
  </p:cSld>
  <p:clrMapOvr>
    <a:masterClrMapping/>
  </p:clrMapOvr>
</p:sld>
</file>

<file path=ppt/theme/theme1.xml><?xml version="1.0" encoding="utf-8"?>
<a:theme xmlns:a="http://schemas.openxmlformats.org/drawingml/2006/main" name="OperatingExpenseReportSlide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OperatingExpenseReportSlideTemplate</Template>
  <TotalTime>0</TotalTime>
  <Words>234</Words>
  <Application>Microsoft Office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OperatingExpenseReportSlideTemplate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NAFCU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 Cohen</dc:creator>
  <cp:lastModifiedBy>Yun Cohen</cp:lastModifiedBy>
  <cp:revision>1</cp:revision>
  <dcterms:created xsi:type="dcterms:W3CDTF">2016-09-12T13:56:10Z</dcterms:created>
  <dcterms:modified xsi:type="dcterms:W3CDTF">2016-09-12T13:56:22Z</dcterms:modified>
</cp:coreProperties>
</file>